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81" r:id="rId2"/>
    <p:sldId id="256" r:id="rId3"/>
    <p:sldId id="259" r:id="rId4"/>
    <p:sldId id="272" r:id="rId5"/>
    <p:sldId id="273" r:id="rId6"/>
    <p:sldId id="276" r:id="rId7"/>
    <p:sldId id="277" r:id="rId8"/>
    <p:sldId id="266" r:id="rId9"/>
    <p:sldId id="260" r:id="rId10"/>
    <p:sldId id="261" r:id="rId11"/>
    <p:sldId id="265" r:id="rId12"/>
    <p:sldId id="267" r:id="rId13"/>
    <p:sldId id="268" r:id="rId14"/>
    <p:sldId id="280" r:id="rId15"/>
    <p:sldId id="278" r:id="rId16"/>
    <p:sldId id="269" r:id="rId17"/>
    <p:sldId id="279" r:id="rId18"/>
    <p:sldId id="270" r:id="rId19"/>
    <p:sldId id="271" r:id="rId20"/>
  </p:sldIdLst>
  <p:sldSz cx="12192000" cy="6858000"/>
  <p:notesSz cx="6858000" cy="9144000"/>
  <p:embeddedFontLst>
    <p:embeddedFont>
      <p:font typeface="Bahnschrift SemiBold" panose="020B0502040204020203" pitchFamily="34" charset="0"/>
      <p:bold r:id="rId22"/>
    </p:embeddedFont>
    <p:embeddedFont>
      <p:font typeface="Pretendard" panose="02000503000000020004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Pretendard Medium" panose="02000603000000020004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EE3"/>
    <a:srgbClr val="E6F4F6"/>
    <a:srgbClr val="82C9D1"/>
    <a:srgbClr val="E5E1DA"/>
    <a:srgbClr val="3C98A2"/>
    <a:srgbClr val="60BAC4"/>
    <a:srgbClr val="FBF9F1"/>
    <a:srgbClr val="7991CE"/>
    <a:srgbClr val="B3BEDF"/>
    <a:srgbClr val="3F6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46563253384325"/>
          <c:y val="3.7336612743793268E-2"/>
          <c:w val="0.58087559862311355"/>
          <c:h val="0.924668917416885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전자기기 구매시 겪었던 불편점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37-41B9-B9AA-654768879602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37-41B9-B9AA-654768879602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37E-4563-8FCB-DF41214985FA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7E-4563-8FCB-DF41214985FA}"/>
              </c:ext>
            </c:extLst>
          </c:dPt>
          <c:cat>
            <c:strRef>
              <c:f>Sheet1!$A$2:$A$5</c:f>
              <c:strCache>
                <c:ptCount val="4"/>
                <c:pt idx="0">
                  <c:v>너무 많은 정보</c:v>
                </c:pt>
                <c:pt idx="1">
                  <c:v>어려운 용어</c:v>
                </c:pt>
                <c:pt idx="2">
                  <c:v>우선순위 선정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20.6</c:v>
                </c:pt>
                <c:pt idx="2">
                  <c:v>11.8</c:v>
                </c:pt>
                <c:pt idx="3">
                  <c:v>15.6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E-4563-8FCB-DF4121498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46563253384325"/>
          <c:y val="3.7336612743793268E-2"/>
          <c:w val="0.58087559862311355"/>
          <c:h val="0.924668917416885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기존 구매사이트에서 겪었던 불편점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34-40E1-B959-7AF39A0E85AA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34-40E1-B959-7AF39A0E85AA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37E-4563-8FCB-DF41214985FA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7E-4563-8FCB-DF41214985FA}"/>
              </c:ext>
            </c:extLst>
          </c:dPt>
          <c:cat>
            <c:strRef>
              <c:f>Sheet1!$A$2:$A$5</c:f>
              <c:strCache>
                <c:ptCount val="4"/>
                <c:pt idx="0">
                  <c:v>적합한 기기 찾기</c:v>
                </c:pt>
                <c:pt idx="1">
                  <c:v>많은 옵션</c:v>
                </c:pt>
                <c:pt idx="2">
                  <c:v>호환성 고려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53.9</c:v>
                </c:pt>
                <c:pt idx="1">
                  <c:v>27.5</c:v>
                </c:pt>
                <c:pt idx="2">
                  <c:v>9.8000000000000007</c:v>
                </c:pt>
                <c:pt idx="3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E-4563-8FCB-DF4121498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46563253384325"/>
          <c:y val="3.7336612743793268E-2"/>
          <c:w val="0.58087559862311355"/>
          <c:h val="0.924668917416885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데스크 셋업 추천 서비스가 있다면 사용 의향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21-4EE0-BA7B-B5D461977F48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21-4EE0-BA7B-B5D461977F48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37E-4563-8FCB-DF41214985FA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7E-4563-8FCB-DF41214985FA}"/>
              </c:ext>
            </c:extLst>
          </c:dPt>
          <c:cat>
            <c:strRef>
              <c:f>Sheet1!$A$2:$A$5</c:f>
              <c:strCache>
                <c:ptCount val="4"/>
                <c:pt idx="0">
                  <c:v>네</c:v>
                </c:pt>
                <c:pt idx="1">
                  <c:v>모르겠다</c:v>
                </c:pt>
                <c:pt idx="2">
                  <c:v>아니오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77.5</c:v>
                </c:pt>
                <c:pt idx="1">
                  <c:v>17.600000000000001</c:v>
                </c:pt>
                <c:pt idx="2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E-4563-8FCB-DF4121498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D4A9F-9F59-4109-B456-A26EAF75CC6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7BD45-B199-496A-991F-2C0D1E19F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1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1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319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88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99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76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5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7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34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C8B5B-0E00-461B-BE52-E95A924ADD5C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A10C7-971F-46BC-BCFE-2D9ED533C9A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57" y="185738"/>
            <a:ext cx="968686" cy="6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7" y="1348151"/>
            <a:ext cx="6506436" cy="6506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782">
            <a:off x="11771632" y="-2033789"/>
            <a:ext cx="4435048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61" y="2953914"/>
            <a:ext cx="3400425" cy="76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28" y="1474337"/>
            <a:ext cx="3035071" cy="1618430"/>
          </a:xfrm>
          <a:prstGeom prst="rect">
            <a:avLst/>
          </a:prstGeom>
          <a:scene3d>
            <a:camera prst="orthographicFront">
              <a:rot lat="17699962" lon="0" rev="0"/>
            </a:camera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969">
            <a:off x="13201929" y="2875131"/>
            <a:ext cx="807856" cy="8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95 0.0544 L -0.20495 0.05463 C -0.20886 0.05417 -0.21276 0.05348 -0.21667 0.05301 C -0.22605 0.05255 -0.23542 0.05301 -0.2448 0.05186 C -0.24844 0.05162 -0.25196 0.04908 -0.25547 0.04838 C -0.25964 0.04746 -0.26381 0.04746 -0.26797 0.04699 C -0.27175 0.04537 -0.27552 0.04352 -0.27956 0.04213 C -0.28802 0.03912 -0.29284 0.03936 -0.3017 0.03866 L -0.37539 0.04074 C -0.37839 0.04098 -0.38138 0.04144 -0.38438 0.04213 C -0.38894 0.04306 -0.39336 0.04468 -0.39766 0.04584 C -0.40886 0.04861 -0.4086 0.04815 -0.42084 0.05186 C -0.42839 0.05417 -0.43555 0.05787 -0.44323 0.05926 L -0.4573 0.06181 C -0.50691 0.08195 -0.46758 0.06482 -0.49597 0.07894 C -0.49961 0.08079 -0.50339 0.08172 -0.50691 0.0838 C -0.51055 0.08635 -0.51381 0.09005 -0.51758 0.09236 C -0.52097 0.09468 -0.52474 0.09537 -0.52826 0.09746 C -0.53698 0.10232 -0.54532 0.10787 -0.55391 0.1132 C -0.55769 0.11574 -0.56172 0.11783 -0.5655 0.12061 C -0.57006 0.12408 -0.57774 0.1301 -0.58282 0.13287 C -0.5862 0.13473 -0.58946 0.13588 -0.59271 0.13773 C -0.59506 0.13912 -0.59714 0.14121 -0.59935 0.14283 C -0.60274 0.14491 -0.60612 0.14653 -0.60925 0.14885 C -0.61198 0.15093 -0.6142 0.15394 -0.6168 0.15625 C -0.62878 0.16783 -0.6155 0.15533 -0.62331 0.16111 C -0.63334 0.16852 -0.61563 0.15764 -0.62995 0.16598 L -0.63503 0.17709 C -0.63555 0.17824 -0.63633 0.1794 -0.63646 0.18079 C -0.63711 0.18287 -0.6375 0.18496 -0.63816 0.18681 C -0.63868 0.18866 -0.63946 0.19028 -0.63985 0.1919 C -0.64024 0.19352 -0.64024 0.19514 -0.64063 0.19676 C -0.64115 0.19838 -0.64193 0.2 -0.64232 0.20162 C -0.64297 0.20417 -0.64323 0.20672 -0.64401 0.20903 C -0.64467 0.21088 -0.64571 0.2125 -0.64649 0.21389 C -0.64675 0.21505 -0.64701 0.21644 -0.6474 0.2176 C -0.64779 0.21922 -0.64857 0.22084 -0.64896 0.22246 C -0.64974 0.22593 -0.65013 0.22917 -0.65066 0.23241 C -0.65092 0.23403 -0.65118 0.23565 -0.65157 0.23727 C -0.65183 0.23843 -0.65222 0.23959 -0.65235 0.24098 C -0.65235 0.2426 -0.65235 0.24422 -0.65235 0.24584 L -0.65235 0.24607 " pathEditMode="relative" rAng="0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70" y="8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28 -0.25949 L -0.26328 -0.25949 C -0.29675 -0.24583 -0.26667 -0.25718 -0.3418 -0.25324 C -0.34753 -0.25278 -0.35352 -0.25139 -0.35951 -0.25069 C -0.36315 -0.24977 -0.36979 -0.24815 -0.3737 -0.2463 C -0.37617 -0.24514 -0.37839 -0.24306 -0.38086 -0.2419 C -0.38646 -0.23889 -0.38802 -0.23981 -0.39375 -0.23704 C -0.39662 -0.23588 -0.39935 -0.23403 -0.40222 -0.23264 C -0.40417 -0.23171 -0.40625 -0.23102 -0.40808 -0.23056 C -0.41081 -0.2294 -0.41367 -0.22917 -0.41641 -0.22801 C -0.44545 -0.21481 -0.42266 -0.22199 -0.44128 -0.2169 C -0.44414 -0.21435 -0.44675 -0.21157 -0.44961 -0.20995 C -0.45183 -0.20903 -0.4543 -0.20903 -0.45664 -0.20787 C -0.45951 -0.20648 -0.46224 -0.20463 -0.46498 -0.20324 C -0.46732 -0.20231 -0.46979 -0.20208 -0.47214 -0.20116 C -0.475 -0.19977 -0.47774 -0.19768 -0.48047 -0.19653 C -0.48242 -0.1956 -0.48438 -0.19491 -0.48633 -0.19421 C -0.4888 -0.1919 -0.49102 -0.18935 -0.49349 -0.1875 C -0.49532 -0.18634 -0.4974 -0.18634 -0.49948 -0.18518 C -0.50183 -0.1838 -0.50417 -0.18218 -0.50651 -0.18056 C -0.5086 -0.1794 -0.51055 -0.17755 -0.51237 -0.17616 C -0.51485 -0.17407 -0.51706 -0.17083 -0.51953 -0.16921 C -0.52175 -0.16782 -0.52422 -0.16782 -0.52683 -0.16713 C -0.52878 -0.16412 -0.53047 -0.16018 -0.53255 -0.1581 C -0.53399 -0.15671 -0.53581 -0.15718 -0.53737 -0.15579 C -0.53985 -0.15393 -0.54206 -0.15093 -0.54453 -0.14907 C -0.54675 -0.14699 -0.54922 -0.14606 -0.55157 -0.14444 C -0.55469 -0.14236 -0.55703 -0.13912 -0.55977 -0.13542 C -0.56146 -0.1331 -0.56289 -0.13056 -0.56472 -0.1287 C -0.56849 -0.12384 -0.57266 -0.12014 -0.57643 -0.11505 C -0.57761 -0.11366 -0.57865 -0.11157 -0.58008 -0.11042 C -0.58321 -0.10741 -0.58672 -0.10532 -0.58946 -0.10139 C -0.59076 -0.1 -0.59193 -0.09838 -0.59297 -0.09676 C -0.59766 -0.0919 -0.59896 -0.09259 -0.60378 -0.08565 C -0.60834 -0.07917 -0.61289 -0.07292 -0.61667 -0.06528 C -0.61797 -0.06296 -0.61901 -0.06088 -0.62032 -0.05856 C -0.62344 -0.05393 -0.62709 -0.05023 -0.62995 -0.04468 L -0.6513 -0.0044 C -0.65235 -0.00208 -0.65391 -3.7037E-7 -0.65469 0.00255 C -0.65547 0.00486 -0.65599 0.00741 -0.65716 0.00926 C -0.66003 0.01505 -0.66354 0.01944 -0.66654 0.025 C -0.67448 0.04005 -0.66302 0.02431 -0.67253 0.03657 C -0.67344 0.03866 -0.67383 0.0412 -0.675 0.04306 C -0.6763 0.04607 -0.68112 0.05208 -0.68321 0.05463 C -0.6836 0.05671 -0.6836 0.05949 -0.68438 0.06134 C -0.68529 0.06343 -0.68685 0.06412 -0.68789 0.06597 C -0.69857 0.0831 -0.68373 0.06273 -0.6961 0.07708 C -0.69857 0.07986 -0.70091 0.0831 -0.70339 0.08611 C -0.70495 0.08843 -0.70625 0.09097 -0.70808 0.09282 C -0.7099 0.09491 -0.71472 0.0963 -0.71654 0.09745 C -0.72474 0.1037 -0.71771 0.1 -0.72474 0.10648 C -0.72578 0.10741 -0.72709 0.10787 -0.72826 0.10857 C -0.7362 0.12384 -0.72696 0.10857 -0.73659 0.11806 C -0.73828 0.11968 -0.73946 0.12269 -0.74128 0.12454 C -0.74805 0.13194 -0.74154 0.12083 -0.74844 0.13125 C -0.75065 0.13519 -0.753 0.14005 -0.75443 0.14491 C -0.75677 0.15463 -0.75378 0.15023 -0.75768 0.15417 L -0.75768 0.15463 " pathEditMode="relative" rAng="0" ptsTypes="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27" y="206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91 -0.4088 L -0.17891 -0.4088 C -0.18347 -0.40648 -0.18959 -0.40347 -0.19415 -0.40046 C -0.19571 -0.39954 -0.1974 -0.39838 -0.19896 -0.39699 C -0.20013 -0.39607 -0.20131 -0.39445 -0.20274 -0.39375 C -0.20521 -0.39236 -0.20782 -0.3919 -0.21029 -0.39028 C -0.22136 -0.3838 -0.20521 -0.38958 -0.2198 -0.38519 C -0.22305 -0.38241 -0.22474 -0.38079 -0.22839 -0.37847 C -0.22956 -0.37778 -0.23086 -0.37755 -0.23217 -0.37685 C -0.24362 -0.3706 -0.23282 -0.3757 -0.24167 -0.37176 C -0.25261 -0.3588 -0.24232 -0.36921 -0.25209 -0.36343 C -0.25339 -0.3625 -0.25456 -0.36111 -0.25586 -0.35995 C -0.25808 -0.3581 -0.26029 -0.35648 -0.2625 -0.35486 C -0.26654 -0.35208 -0.2711 -0.3507 -0.27487 -0.34653 C -0.27735 -0.34375 -0.28008 -0.3412 -0.28243 -0.33796 C -0.28386 -0.33611 -0.28464 -0.33264 -0.2862 -0.33125 C -0.28855 -0.32917 -0.29128 -0.32917 -0.29375 -0.32778 C -0.29701 -0.32639 -0.30026 -0.32523 -0.30326 -0.32292 C -0.30925 -0.31806 -0.31446 -0.31065 -0.32045 -0.30602 L -0.32891 -0.29931 C -0.33086 -0.29583 -0.33256 -0.29213 -0.33464 -0.28912 C -0.3461 -0.27292 -0.33842 -0.28704 -0.34597 -0.27546 C -0.34701 -0.27407 -0.34792 -0.27199 -0.34883 -0.2706 C -0.35066 -0.26759 -0.35274 -0.26505 -0.35456 -0.26204 C -0.36263 -0.24907 -0.35717 -0.25463 -0.36407 -0.24861 C -0.36563 -0.24583 -0.36706 -0.24259 -0.36875 -0.24005 C -0.37123 -0.23657 -0.37409 -0.23403 -0.37644 -0.23009 L -0.38399 -0.21644 C -0.3849 -0.21482 -0.38568 -0.21273 -0.38685 -0.21134 C -0.38711 -0.21111 -0.39336 -0.20463 -0.39441 -0.20301 C -0.39649 -0.19977 -0.39792 -0.1956 -0.40013 -0.19282 C -0.40144 -0.1912 -0.40261 -0.18935 -0.40391 -0.18773 C -0.40482 -0.18657 -0.40586 -0.18565 -0.40678 -0.18449 C -0.4125 -0.17593 -0.40638 -0.18218 -0.41342 -0.17593 C -0.41472 -0.17315 -0.41563 -0.16991 -0.41719 -0.16759 C -0.41954 -0.16412 -0.42227 -0.16204 -0.42474 -0.15903 C -0.42605 -0.15764 -0.42735 -0.15556 -0.42852 -0.15394 C -0.43047 -0.15162 -0.43425 -0.14722 -0.43425 -0.14722 C -0.43529 -0.14514 -0.43607 -0.14259 -0.43711 -0.14051 C -0.43803 -0.13866 -0.43907 -0.13727 -0.43998 -0.13542 C -0.44662 -0.1213 -0.43646 -0.14005 -0.44467 -0.12523 C -0.45105 -0.10301 -0.44245 -0.1294 -0.44948 -0.1169 C -0.45013 -0.11574 -0.44987 -0.1132 -0.4504 -0.11181 C -0.45417 -0.10255 -0.45391 -0.10741 -0.45795 -0.1 C -0.45912 -0.09792 -0.45977 -0.09514 -0.46081 -0.09329 C -0.46224 -0.09074 -0.46407 -0.08889 -0.46563 -0.08657 C -0.46849 -0.08171 -0.47097 -0.0757 -0.47409 -0.0713 C -0.47579 -0.06898 -0.47748 -0.06713 -0.47891 -0.06458 C -0.4806 -0.06157 -0.48204 -0.05764 -0.4836 -0.0544 C -0.48633 -0.04907 -0.4862 -0.04977 -0.48933 -0.04607 C -0.4905 -0.03958 -0.49076 -0.03657 -0.49401 -0.03079 C -0.49636 -0.02685 -0.4987 -0.02292 -0.49974 -0.01736 C -0.50209 -0.00486 -0.50026 -0.00972 -0.50456 -0.00208 C -0.50482 -0.00046 -0.50495 0.00139 -0.50547 0.00301 C -0.50599 0.00486 -0.50704 0.00602 -0.5073 0.0081 C -0.50769 0.00972 -0.5073 0.01134 -0.5073 0.01319 L -0.5073 0.01319 " pathEditMode="relative" ptsTypes="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5984" y="1960225"/>
            <a:ext cx="9912289" cy="350672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3000" dirty="0" smtClean="0">
                <a:effectLst/>
              </a:rPr>
              <a:t/>
            </a:r>
            <a:br>
              <a:rPr lang="ko-KR" altLang="en-US" sz="3000" dirty="0" smtClean="0">
                <a:effectLst/>
              </a:rPr>
            </a:br>
            <a:r>
              <a:rPr lang="ko-KR" altLang="en-US" sz="3900" dirty="0" smtClean="0">
                <a:effectLst/>
              </a:rPr>
              <a:t>사용자의 </a:t>
            </a:r>
            <a:r>
              <a:rPr lang="ko-KR" altLang="en-US" sz="3900" dirty="0" smtClean="0"/>
              <a:t>용도</a:t>
            </a:r>
            <a:r>
              <a:rPr lang="ko-KR" altLang="en-US" sz="3900" dirty="0" smtClean="0">
                <a:effectLst/>
              </a:rPr>
              <a:t>와        에 맞추어</a:t>
            </a:r>
            <a:endParaRPr lang="en-US" altLang="ko-KR" sz="3900" dirty="0" smtClean="0">
              <a:effectLst/>
            </a:endParaRPr>
          </a:p>
          <a:p>
            <a:pPr marL="0" indent="0" algn="ctr">
              <a:buNone/>
            </a:pPr>
            <a:endParaRPr lang="en-US" altLang="ko-KR" sz="3900" dirty="0" smtClean="0">
              <a:effectLst/>
            </a:endParaRPr>
          </a:p>
          <a:p>
            <a:pPr marL="0" indent="0" algn="ctr">
              <a:buNone/>
            </a:pPr>
            <a:r>
              <a:rPr lang="en-US" altLang="ko-KR" sz="3900" dirty="0" smtClean="0"/>
              <a:t>                              </a:t>
            </a:r>
            <a:r>
              <a:rPr lang="ko-KR" altLang="en-US" sz="3900" dirty="0" smtClean="0"/>
              <a:t>를</a:t>
            </a:r>
            <a:r>
              <a:rPr lang="ko-KR" altLang="en-US" sz="3900" dirty="0" smtClean="0">
                <a:effectLst/>
              </a:rPr>
              <a:t/>
            </a:r>
            <a:br>
              <a:rPr lang="ko-KR" altLang="en-US" sz="3900" dirty="0" smtClean="0">
                <a:effectLst/>
              </a:rPr>
            </a:br>
            <a:r>
              <a:rPr lang="ko-KR" altLang="en-US" sz="3900" dirty="0" smtClean="0">
                <a:effectLst/>
              </a:rPr>
              <a:t/>
            </a:r>
            <a:br>
              <a:rPr lang="ko-KR" altLang="en-US" sz="3900" dirty="0" smtClean="0">
                <a:effectLst/>
              </a:rPr>
            </a:br>
            <a:r>
              <a:rPr lang="ko-KR" altLang="en-US" sz="3900" dirty="0" smtClean="0">
                <a:effectLst/>
              </a:rPr>
              <a:t>모두 합친 </a:t>
            </a:r>
            <a:r>
              <a:rPr lang="ko-KR" altLang="en-US" sz="3900" dirty="0"/>
              <a:t> </a:t>
            </a:r>
            <a:r>
              <a:rPr lang="ko-KR" altLang="en-US" sz="3900" dirty="0" smtClean="0"/>
              <a:t>      을</a:t>
            </a:r>
            <a:r>
              <a:rPr lang="ko-KR" altLang="en-US" sz="3900" dirty="0" smtClean="0">
                <a:effectLst/>
              </a:rPr>
              <a:t> </a:t>
            </a:r>
            <a:r>
              <a:rPr lang="en-US" altLang="ko-KR" sz="3900" dirty="0" smtClean="0">
                <a:effectLst/>
              </a:rPr>
              <a:t>1</a:t>
            </a:r>
            <a:r>
              <a:rPr lang="ko-KR" altLang="en-US" sz="3900" dirty="0" smtClean="0">
                <a:effectLst/>
              </a:rPr>
              <a:t>분 안에 </a:t>
            </a:r>
            <a:r>
              <a:rPr lang="ko-KR" altLang="en-US" sz="3900" dirty="0"/>
              <a:t> </a:t>
            </a:r>
            <a:r>
              <a:rPr lang="ko-KR" altLang="en-US" sz="3900" dirty="0" smtClean="0"/>
              <a:t>      받</a:t>
            </a:r>
            <a:r>
              <a:rPr lang="ko-KR" altLang="en-US" sz="3900" dirty="0" smtClean="0">
                <a:effectLst/>
              </a:rPr>
              <a:t>을 수 있는 서비스</a:t>
            </a:r>
            <a:r>
              <a:rPr lang="en-US" altLang="ko-KR" sz="3500" dirty="0" smtClean="0">
                <a:effectLst/>
              </a:rPr>
              <a:t/>
            </a:r>
            <a:br>
              <a:rPr lang="en-US" altLang="ko-KR" sz="3500" dirty="0" smtClean="0">
                <a:effectLst/>
              </a:rPr>
            </a:br>
            <a:endParaRPr lang="ko-KR" altLang="en-US" sz="3500" dirty="0"/>
          </a:p>
        </p:txBody>
      </p:sp>
      <p:sp>
        <p:nvSpPr>
          <p:cNvPr id="6" name="TextBox 5"/>
          <p:cNvSpPr txBox="1"/>
          <p:nvPr/>
        </p:nvSpPr>
        <p:spPr>
          <a:xfrm>
            <a:off x="6232464" y="2185846"/>
            <a:ext cx="111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조건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474614" y="3307750"/>
            <a:ext cx="431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+mj-ea"/>
                <a:ea typeface="+mj-ea"/>
              </a:rPr>
              <a:t>모니터</a:t>
            </a:r>
            <a:r>
              <a:rPr lang="en-US" altLang="ko-KR" sz="3600" dirty="0" smtClean="0">
                <a:latin typeface="+mj-ea"/>
                <a:ea typeface="+mj-ea"/>
              </a:rPr>
              <a:t>, </a:t>
            </a:r>
            <a:r>
              <a:rPr lang="ko-KR" altLang="en-US" sz="3600" dirty="0" smtClean="0">
                <a:latin typeface="+mj-ea"/>
                <a:ea typeface="+mj-ea"/>
              </a:rPr>
              <a:t>마우스</a:t>
            </a:r>
            <a:r>
              <a:rPr lang="en-US" altLang="ko-KR" sz="3600" dirty="0" smtClean="0">
                <a:latin typeface="+mj-ea"/>
                <a:ea typeface="+mj-ea"/>
              </a:rPr>
              <a:t>, </a:t>
            </a:r>
            <a:r>
              <a:rPr lang="ko-KR" altLang="en-US" sz="3600" dirty="0" smtClean="0">
                <a:latin typeface="+mj-ea"/>
                <a:ea typeface="+mj-ea"/>
              </a:rPr>
              <a:t>키보드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1254" y="4197638"/>
            <a:ext cx="114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조합</a:t>
            </a:r>
            <a:endParaRPr lang="ko-KR" alt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191823" y="4207019"/>
            <a:ext cx="110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추천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14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11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1-2. </a:t>
            </a:r>
            <a:r>
              <a:rPr lang="ko-KR" altLang="en-US" dirty="0" smtClean="0"/>
              <a:t>추천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9" t="317"/>
          <a:stretch/>
        </p:blipFill>
        <p:spPr>
          <a:xfrm>
            <a:off x="2327017" y="1467104"/>
            <a:ext cx="8052208" cy="5150910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33" y="1510788"/>
            <a:ext cx="9157173" cy="5150910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34" y="1467104"/>
            <a:ext cx="9157173" cy="5150910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0" y="1467104"/>
            <a:ext cx="8131242" cy="5082026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b="6026"/>
          <a:stretch/>
        </p:blipFill>
        <p:spPr>
          <a:xfrm>
            <a:off x="623806" y="1423420"/>
            <a:ext cx="5953359" cy="5068332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91" y="648297"/>
            <a:ext cx="7135221" cy="3610479"/>
          </a:xfrm>
          <a:prstGeom prst="rect">
            <a:avLst/>
          </a:prstGeom>
          <a:ln w="38100" cap="sq">
            <a:solidFill>
              <a:srgbClr val="3C98A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242956" y="2453537"/>
            <a:ext cx="1921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CBF + CF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4796" y="5021625"/>
            <a:ext cx="103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CBF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885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288770" y="1690688"/>
            <a:ext cx="5191125" cy="4252912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8200" y="1690688"/>
            <a:ext cx="5191125" cy="4252912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1-2. </a:t>
            </a:r>
            <a:r>
              <a:rPr lang="ko-KR" altLang="en-US" dirty="0" smtClean="0"/>
              <a:t>추가 서비스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3640" y="5105251"/>
            <a:ext cx="582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추천 조합 이미지 제공 서비스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320" y="5120639"/>
            <a:ext cx="5476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데스크 </a:t>
            </a:r>
            <a:r>
              <a:rPr lang="ko-KR" altLang="en-US" sz="3000" dirty="0" err="1" smtClean="0"/>
              <a:t>셋업</a:t>
            </a:r>
            <a:r>
              <a:rPr lang="ko-KR" altLang="en-US" sz="3000" dirty="0" smtClean="0"/>
              <a:t> 공유 게시판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1391" r="11674"/>
          <a:stretch/>
        </p:blipFill>
        <p:spPr>
          <a:xfrm>
            <a:off x="1463039" y="2125854"/>
            <a:ext cx="3962401" cy="2559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20" y="2110465"/>
            <a:ext cx="4583826" cy="25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5819904" y="1463970"/>
            <a:ext cx="5827339" cy="4676775"/>
          </a:xfrm>
          <a:prstGeom prst="roundRect">
            <a:avLst/>
          </a:prstGeom>
          <a:solidFill>
            <a:srgbClr val="FBF9F1"/>
          </a:solidFill>
          <a:ln>
            <a:solidFill>
              <a:srgbClr val="FB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53965" y="1463970"/>
            <a:ext cx="3926654" cy="4676775"/>
          </a:xfrm>
          <a:prstGeom prst="roundRect">
            <a:avLst/>
          </a:prstGeom>
          <a:solidFill>
            <a:srgbClr val="FBF9F1"/>
          </a:solidFill>
          <a:ln>
            <a:solidFill>
              <a:srgbClr val="FB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2373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사용 기술 스택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2276" y="161160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b="1" dirty="0" smtClean="0"/>
              <a:t>FE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39449" y="1690688"/>
            <a:ext cx="185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b="1" dirty="0" smtClean="0"/>
              <a:t>BE + DATA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050" name="Picture 2" descr="react, original, wordmark, log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14" y="2171386"/>
            <a:ext cx="1288532" cy="12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GitHub - pmndrs/zustand: 🐻 Bear necessities for stat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4" y="3385543"/>
            <a:ext cx="2378961" cy="13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파일:Typescript logo 2020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78" y="3000284"/>
            <a:ext cx="957772" cy="9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Next.js Logo PNG Vector (SVG)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285" y="4674075"/>
            <a:ext cx="1398905" cy="8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ree JS icon in SVG, PNG forma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19" y="3848148"/>
            <a:ext cx="1379156" cy="13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SpringBoot]스프링부트란?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790" y="2039773"/>
            <a:ext cx="2015236" cy="10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 descr="JPA] JPA What? Why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45" y="4414805"/>
            <a:ext cx="1588472" cy="15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4" descr="Docker Logo and symbol, meaning, history, PNG, bra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97" y="3619895"/>
            <a:ext cx="1579166" cy="8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076923.github.io/assets/posts/Etc/MySQL/lecture-1/1.web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58" y="3301926"/>
            <a:ext cx="2406650" cy="16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ginx]Linux에 Nginx 설치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5" t="18358" r="31460" b="19024"/>
          <a:stretch/>
        </p:blipFill>
        <p:spPr bwMode="auto">
          <a:xfrm>
            <a:off x="10174803" y="2421017"/>
            <a:ext cx="920473" cy="103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6" descr="File:Jenkins logo.svg - Wikimedia Comm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45" y="3095317"/>
            <a:ext cx="730593" cy="10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pache Spark Cluster 구축 — (Standalone Cluster) | by Doowoong Lee | Medium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37" y="2121049"/>
            <a:ext cx="2273630" cy="92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하둡(Hadoop)이란?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7" b="20470"/>
          <a:stretch/>
        </p:blipFill>
        <p:spPr bwMode="auto">
          <a:xfrm>
            <a:off x="5840061" y="2745291"/>
            <a:ext cx="2422543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hat is EC2? Why is it important? | by Ajesh Martin | featurepreneur |  Mediu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34" y="4654480"/>
            <a:ext cx="3992839" cy="11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ws s3의 createPresignedPost 사용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131" y="3506069"/>
            <a:ext cx="1096928" cy="13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pache Flume - Wikipedia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939" y="4594687"/>
            <a:ext cx="1347772" cy="13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2-2. </a:t>
            </a:r>
            <a:r>
              <a:rPr lang="ko-KR" altLang="en-US" dirty="0" err="1" smtClean="0"/>
              <a:t>기능명세서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23" y="1634461"/>
            <a:ext cx="8446047" cy="4061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280" y="1664048"/>
            <a:ext cx="3931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+mn-ea"/>
              </a:rPr>
              <a:t>[</a:t>
            </a:r>
            <a:r>
              <a:rPr lang="ko-KR" altLang="en-US" sz="3200" b="1" dirty="0" err="1" smtClean="0">
                <a:latin typeface="+mn-ea"/>
              </a:rPr>
              <a:t>대분류</a:t>
            </a:r>
            <a:r>
              <a:rPr lang="en-US" altLang="ko-KR" sz="3200" b="1" dirty="0" smtClean="0">
                <a:latin typeface="+mn-ea"/>
              </a:rPr>
              <a:t>]</a:t>
            </a:r>
          </a:p>
          <a:p>
            <a:endParaRPr lang="ko-KR" altLang="en-US" sz="3200" dirty="0" smtClean="0">
              <a:latin typeface="+mn-ea"/>
            </a:endParaRPr>
          </a:p>
          <a:p>
            <a:r>
              <a:rPr lang="en-US" altLang="ko-KR" sz="3200" dirty="0" smtClean="0">
                <a:latin typeface="+mn-ea"/>
              </a:rPr>
              <a:t>1. </a:t>
            </a:r>
            <a:r>
              <a:rPr lang="ko-KR" altLang="en-US" sz="3200" dirty="0" smtClean="0">
                <a:latin typeface="+mn-ea"/>
              </a:rPr>
              <a:t>회원관리</a:t>
            </a:r>
          </a:p>
          <a:p>
            <a:r>
              <a:rPr lang="en-US" altLang="ko-KR" sz="3200" dirty="0" smtClean="0">
                <a:latin typeface="+mn-ea"/>
              </a:rPr>
              <a:t>2. </a:t>
            </a:r>
            <a:r>
              <a:rPr lang="ko-KR" altLang="en-US" sz="3200" dirty="0" smtClean="0">
                <a:latin typeface="+mn-ea"/>
              </a:rPr>
              <a:t>추천</a:t>
            </a:r>
          </a:p>
          <a:p>
            <a:r>
              <a:rPr lang="en-US" altLang="ko-KR" sz="3200" dirty="0" smtClean="0">
                <a:latin typeface="+mn-ea"/>
              </a:rPr>
              <a:t>3. </a:t>
            </a:r>
            <a:r>
              <a:rPr lang="ko-KR" altLang="en-US" sz="3200" dirty="0" smtClean="0">
                <a:latin typeface="+mn-ea"/>
              </a:rPr>
              <a:t>설문</a:t>
            </a:r>
          </a:p>
          <a:p>
            <a:r>
              <a:rPr lang="en-US" altLang="ko-KR" sz="3200" dirty="0" smtClean="0">
                <a:latin typeface="+mn-ea"/>
              </a:rPr>
              <a:t>4. </a:t>
            </a:r>
            <a:r>
              <a:rPr lang="ko-KR" altLang="en-US" sz="3200" dirty="0" err="1" smtClean="0">
                <a:latin typeface="+mn-ea"/>
              </a:rPr>
              <a:t>북마크</a:t>
            </a:r>
            <a:endParaRPr lang="ko-KR" altLang="en-US" sz="3200" dirty="0" smtClean="0">
              <a:latin typeface="+mn-ea"/>
            </a:endParaRPr>
          </a:p>
          <a:p>
            <a:r>
              <a:rPr lang="en-US" altLang="ko-KR" sz="3200" dirty="0" smtClean="0">
                <a:latin typeface="+mn-ea"/>
              </a:rPr>
              <a:t>5. </a:t>
            </a:r>
            <a:r>
              <a:rPr lang="ko-KR" altLang="en-US" sz="3200" dirty="0" smtClean="0">
                <a:latin typeface="+mn-ea"/>
              </a:rPr>
              <a:t>자유게시판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3760" y="2602766"/>
            <a:ext cx="68072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4. </a:t>
            </a:r>
            <a:r>
              <a:rPr lang="ko-KR" altLang="en-US" sz="2800" b="1" dirty="0" err="1" smtClean="0">
                <a:latin typeface="+mn-ea"/>
              </a:rPr>
              <a:t>북마크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담으면 추천 시 표시 되도록 보여주기</a:t>
            </a:r>
            <a:r>
              <a:rPr lang="en-US" altLang="ko-KR" sz="2800" dirty="0" smtClean="0">
                <a:latin typeface="+mn-ea"/>
              </a:rPr>
              <a:t>) </a:t>
            </a: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en-US" altLang="ko-KR" sz="2800" dirty="0" smtClean="0">
                <a:latin typeface="+mn-ea"/>
              </a:rPr>
              <a:t>1. </a:t>
            </a:r>
            <a:r>
              <a:rPr lang="ko-KR" altLang="en-US" sz="2800" dirty="0" smtClean="0">
                <a:latin typeface="+mn-ea"/>
              </a:rPr>
              <a:t>관심 조합 기능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최대 개수 제한</a:t>
            </a:r>
            <a:r>
              <a:rPr lang="en-US" altLang="ko-KR" sz="2800" dirty="0" smtClean="0">
                <a:latin typeface="+mn-ea"/>
              </a:rPr>
              <a:t>) </a:t>
            </a:r>
          </a:p>
          <a:p>
            <a:pPr lvl="2"/>
            <a:r>
              <a:rPr lang="en-US" altLang="ko-KR" sz="2800" dirty="0" smtClean="0">
                <a:latin typeface="+mn-ea"/>
              </a:rPr>
              <a:t>	- </a:t>
            </a:r>
            <a:r>
              <a:rPr lang="ko-KR" altLang="en-US" sz="2800" dirty="0" smtClean="0">
                <a:latin typeface="+mn-ea"/>
              </a:rPr>
              <a:t>조합을 </a:t>
            </a:r>
            <a:r>
              <a:rPr lang="en-US" altLang="ko-KR" sz="2800" dirty="0" smtClean="0">
                <a:latin typeface="+mn-ea"/>
              </a:rPr>
              <a:t>DB</a:t>
            </a:r>
            <a:r>
              <a:rPr lang="ko-KR" altLang="en-US" sz="2800" dirty="0" smtClean="0">
                <a:latin typeface="+mn-ea"/>
              </a:rPr>
              <a:t>저장</a:t>
            </a:r>
            <a:endParaRPr lang="en-US" altLang="ko-KR" sz="2800" dirty="0" smtClean="0">
              <a:latin typeface="+mn-ea"/>
            </a:endParaRPr>
          </a:p>
          <a:p>
            <a:pPr lvl="2"/>
            <a:r>
              <a:rPr lang="en-US" altLang="ko-KR" sz="2800" dirty="0" smtClean="0">
                <a:latin typeface="+mn-ea"/>
              </a:rPr>
              <a:t>2. </a:t>
            </a:r>
            <a:r>
              <a:rPr lang="ko-KR" altLang="en-US" sz="2800" dirty="0" smtClean="0">
                <a:latin typeface="+mn-ea"/>
              </a:rPr>
              <a:t>관심 제품 기능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최대 개수 제한</a:t>
            </a:r>
            <a:r>
              <a:rPr lang="en-US" altLang="ko-KR" sz="2800" dirty="0" smtClean="0">
                <a:latin typeface="+mn-ea"/>
              </a:rPr>
              <a:t>) </a:t>
            </a:r>
          </a:p>
          <a:p>
            <a:pPr lvl="2"/>
            <a:r>
              <a:rPr lang="en-US" altLang="ko-KR" sz="2800" dirty="0" smtClean="0">
                <a:latin typeface="+mn-ea"/>
              </a:rPr>
              <a:t>	- </a:t>
            </a:r>
            <a:r>
              <a:rPr lang="ko-KR" altLang="en-US" sz="2800" dirty="0" smtClean="0">
                <a:latin typeface="+mn-ea"/>
              </a:rPr>
              <a:t>제품을 </a:t>
            </a:r>
            <a:r>
              <a:rPr lang="en-US" altLang="ko-KR" sz="2800" dirty="0" smtClean="0">
                <a:latin typeface="+mn-ea"/>
              </a:rPr>
              <a:t>DB</a:t>
            </a:r>
            <a:r>
              <a:rPr lang="ko-KR" altLang="en-US" sz="2800" dirty="0" smtClean="0">
                <a:latin typeface="+mn-ea"/>
              </a:rPr>
              <a:t>저장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24155" y="2525822"/>
            <a:ext cx="4994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&lt;</a:t>
            </a:r>
            <a:r>
              <a:rPr lang="ko-KR" altLang="en-US" sz="2800" b="1" dirty="0" smtClean="0"/>
              <a:t>설문 내용</a:t>
            </a:r>
            <a:r>
              <a:rPr lang="en-US" altLang="ko-KR" sz="2800" b="1" dirty="0" smtClean="0"/>
              <a:t>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가격대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용도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색상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모니터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키보드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마우스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유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무선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4571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2-2. ERD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867372"/>
            <a:ext cx="10749280" cy="35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11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2-3. </a:t>
            </a:r>
            <a:r>
              <a:rPr lang="ko-KR" altLang="en-US" dirty="0" smtClean="0"/>
              <a:t>개발 계획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999067"/>
              </p:ext>
            </p:extLst>
          </p:nvPr>
        </p:nvGraphicFramePr>
        <p:xfrm>
          <a:off x="1097280" y="2420959"/>
          <a:ext cx="10424161" cy="260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288">
                  <a:extLst>
                    <a:ext uri="{9D8B030D-6E8A-4147-A177-3AD203B41FA5}">
                      <a16:colId xmlns:a16="http://schemas.microsoft.com/office/drawing/2014/main" val="804643630"/>
                    </a:ext>
                  </a:extLst>
                </a:gridCol>
                <a:gridCol w="2998769">
                  <a:extLst>
                    <a:ext uri="{9D8B030D-6E8A-4147-A177-3AD203B41FA5}">
                      <a16:colId xmlns:a16="http://schemas.microsoft.com/office/drawing/2014/main" val="3302648436"/>
                    </a:ext>
                  </a:extLst>
                </a:gridCol>
                <a:gridCol w="2748296">
                  <a:extLst>
                    <a:ext uri="{9D8B030D-6E8A-4147-A177-3AD203B41FA5}">
                      <a16:colId xmlns:a16="http://schemas.microsoft.com/office/drawing/2014/main" val="1244298284"/>
                    </a:ext>
                  </a:extLst>
                </a:gridCol>
                <a:gridCol w="3160808">
                  <a:extLst>
                    <a:ext uri="{9D8B030D-6E8A-4147-A177-3AD203B41FA5}">
                      <a16:colId xmlns:a16="http://schemas.microsoft.com/office/drawing/2014/main" val="249338260"/>
                    </a:ext>
                  </a:extLst>
                </a:gridCol>
              </a:tblGrid>
              <a:tr h="6520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rgbClr val="3C98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+mn-lt"/>
                        </a:rPr>
                        <a:t>4</a:t>
                      </a:r>
                      <a:r>
                        <a:rPr lang="ko-KR" altLang="en-US" sz="2800" dirty="0" smtClean="0">
                          <a:latin typeface="+mn-lt"/>
                        </a:rPr>
                        <a:t>주차</a:t>
                      </a:r>
                      <a:endParaRPr lang="ko-KR" altLang="en-US" sz="2800" dirty="0">
                        <a:latin typeface="+mn-lt"/>
                      </a:endParaRPr>
                    </a:p>
                  </a:txBody>
                  <a:tcPr>
                    <a:solidFill>
                      <a:srgbClr val="3C98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+mn-lt"/>
                        </a:rPr>
                        <a:t>5</a:t>
                      </a:r>
                      <a:r>
                        <a:rPr lang="ko-KR" altLang="en-US" sz="2800" dirty="0" smtClean="0">
                          <a:latin typeface="+mn-lt"/>
                        </a:rPr>
                        <a:t>주차</a:t>
                      </a:r>
                      <a:endParaRPr lang="ko-KR" altLang="en-US" sz="2800" dirty="0">
                        <a:latin typeface="+mn-lt"/>
                      </a:endParaRPr>
                    </a:p>
                  </a:txBody>
                  <a:tcPr>
                    <a:solidFill>
                      <a:srgbClr val="3C98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+mn-lt"/>
                        </a:rPr>
                        <a:t>6</a:t>
                      </a:r>
                      <a:r>
                        <a:rPr lang="ko-KR" altLang="en-US" sz="2800" dirty="0" smtClean="0">
                          <a:latin typeface="+mn-lt"/>
                        </a:rPr>
                        <a:t>주차</a:t>
                      </a:r>
                      <a:endParaRPr lang="ko-KR" altLang="en-US" sz="2800" dirty="0">
                        <a:latin typeface="+mn-lt"/>
                      </a:endParaRPr>
                    </a:p>
                  </a:txBody>
                  <a:tcPr>
                    <a:solidFill>
                      <a:srgbClr val="3C98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83677"/>
                  </a:ext>
                </a:extLst>
              </a:tr>
              <a:tr h="652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+mn-lt"/>
                        </a:rPr>
                        <a:t>FE</a:t>
                      </a:r>
                      <a:endParaRPr lang="ko-KR" altLang="en-US" sz="2400" b="1" dirty="0">
                        <a:latin typeface="+mn-lt"/>
                      </a:endParaRPr>
                    </a:p>
                  </a:txBody>
                  <a:tcPr>
                    <a:solidFill>
                      <a:srgbClr val="B3DE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주요 기능 완성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시뮬레이션 기능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발표 준비</a:t>
                      </a: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산출물 제작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226596"/>
                  </a:ext>
                </a:extLst>
              </a:tr>
              <a:tr h="652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+mn-lt"/>
                        </a:rPr>
                        <a:t>BE</a:t>
                      </a:r>
                      <a:endParaRPr lang="ko-KR" altLang="en-US" sz="2400" b="1" dirty="0">
                        <a:latin typeface="+mn-lt"/>
                      </a:endParaRPr>
                    </a:p>
                  </a:txBody>
                  <a:tcPr>
                    <a:solidFill>
                      <a:srgbClr val="B3DE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기능 완성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테스트 및 버그 수정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973718"/>
                  </a:ext>
                </a:extLst>
              </a:tr>
              <a:tr h="652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+mn-lt"/>
                        </a:rPr>
                        <a:t>DATA</a:t>
                      </a:r>
                      <a:endParaRPr lang="ko-KR" altLang="en-US" sz="2400" b="1" dirty="0">
                        <a:latin typeface="+mn-lt"/>
                      </a:endParaRPr>
                    </a:p>
                  </a:txBody>
                  <a:tcPr>
                    <a:solidFill>
                      <a:srgbClr val="B3DE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가격 모니터링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추천 완성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6F4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8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107440" y="1290320"/>
            <a:ext cx="9926320" cy="531368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82C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2-3. </a:t>
            </a:r>
            <a:r>
              <a:rPr lang="ko-KR" altLang="en-US" dirty="0" smtClean="0"/>
              <a:t>서비스 아키텍처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" b="-1"/>
          <a:stretch/>
        </p:blipFill>
        <p:spPr>
          <a:xfrm>
            <a:off x="1925955" y="1427479"/>
            <a:ext cx="8508365" cy="49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237392" y="1313494"/>
            <a:ext cx="11315700" cy="533252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5A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720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2-4. </a:t>
            </a:r>
            <a:r>
              <a:rPr lang="ko-KR" altLang="en-US" dirty="0" smtClean="0"/>
              <a:t>팀원 소개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7722"/>
          <a:stretch/>
        </p:blipFill>
        <p:spPr>
          <a:xfrm>
            <a:off x="1256350" y="1690688"/>
            <a:ext cx="2695951" cy="23984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18213"/>
          <a:stretch/>
        </p:blipFill>
        <p:spPr>
          <a:xfrm>
            <a:off x="5082626" y="1772857"/>
            <a:ext cx="2486372" cy="23919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7669"/>
          <a:stretch/>
        </p:blipFill>
        <p:spPr>
          <a:xfrm>
            <a:off x="8699324" y="1760555"/>
            <a:ext cx="2514951" cy="24235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15970"/>
          <a:stretch/>
        </p:blipFill>
        <p:spPr>
          <a:xfrm>
            <a:off x="8739092" y="4184081"/>
            <a:ext cx="2481386" cy="2461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388" y="4246958"/>
            <a:ext cx="2388610" cy="2359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020" y="4152487"/>
            <a:ext cx="2519512" cy="24014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71791" y="1391223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&lt;BE&gt;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35266" y="1400686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&lt;FE&gt;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350871" y="1313493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&lt;DATA&gt;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6024" y="2468880"/>
            <a:ext cx="126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팀장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유수안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63651" y="2458720"/>
            <a:ext cx="126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부팀장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홍지은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68998" y="2574434"/>
            <a:ext cx="126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부팀장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서성원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3651" y="5057247"/>
            <a:ext cx="12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유현정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045" y="5067827"/>
            <a:ext cx="12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이수현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12133" y="5067827"/>
            <a:ext cx="126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장진희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4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20720" y="4129650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발표에 </a:t>
            </a:r>
            <a:r>
              <a:rPr lang="ko-KR" altLang="en-US" sz="3600" dirty="0" err="1" smtClean="0"/>
              <a:t>집중해주셔서</a:t>
            </a:r>
            <a:r>
              <a:rPr lang="ko-KR" altLang="en-US" sz="3600" dirty="0" smtClean="0"/>
              <a:t> 감사합니다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367453" y="2498434"/>
            <a:ext cx="59260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err="1">
                <a:latin typeface="Bahnschrift SemiBold" panose="020B0502040204020203" pitchFamily="34" charset="0"/>
              </a:rPr>
              <a:t>Z</a:t>
            </a:r>
            <a:r>
              <a:rPr lang="en-US" altLang="ko-KR" sz="10000" dirty="0" err="1" smtClean="0">
                <a:latin typeface="Bahnschrift SemiBold" panose="020B0502040204020203" pitchFamily="34" charset="0"/>
              </a:rPr>
              <a:t>ipZoong</a:t>
            </a:r>
            <a:endParaRPr lang="ko-KR" altLang="en-US" sz="10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46880" y="3602038"/>
            <a:ext cx="6421119" cy="1998662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pPr algn="r"/>
            <a:r>
              <a:rPr lang="ko-KR" altLang="en-US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얼동식</a:t>
            </a:r>
            <a:endParaRPr lang="en-US" altLang="ko-KR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endParaRPr lang="en-US" altLang="ko-KR" dirty="0" smtClean="0"/>
          </a:p>
          <a:p>
            <a:pPr algn="r"/>
            <a:r>
              <a:rPr lang="ko-KR" altLang="en-US" dirty="0" err="1" smtClean="0"/>
              <a:t>유수안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이수현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서성원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홍지은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장진희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유현정</a:t>
            </a:r>
            <a:endParaRPr lang="en-US" altLang="ko-KR" dirty="0" smtClean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050048" y="2011380"/>
            <a:ext cx="1843184" cy="175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b="1" dirty="0" err="1" smtClean="0">
                <a:latin typeface="Bahnschrift SemiBold" panose="020B0502040204020203" pitchFamily="34" charset="0"/>
              </a:rPr>
              <a:t>ip</a:t>
            </a:r>
            <a:endParaRPr lang="ko-KR" altLang="en-US" sz="13800" b="1" dirty="0">
              <a:latin typeface="Bahnschrift SemiBold" panose="020B0502040204020203" pitchFamily="34" charset="0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5090895" y="1031351"/>
            <a:ext cx="1221836" cy="2738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b="1" dirty="0" smtClean="0">
                <a:latin typeface="Bahnschrift SemiBold" panose="020B0502040204020203" pitchFamily="34" charset="0"/>
              </a:rPr>
              <a:t>Z</a:t>
            </a:r>
            <a:endParaRPr lang="ko-KR" altLang="en-US" sz="13800" b="1" dirty="0">
              <a:latin typeface="Bahnschrift SemiBold" panose="020B0502040204020203" pitchFamily="34" charset="0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017456" y="1031351"/>
            <a:ext cx="1136374" cy="2737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b="1" dirty="0" smtClean="0">
                <a:latin typeface="Bahnschrift SemiBold" panose="020B0502040204020203" pitchFamily="34" charset="0"/>
              </a:rPr>
              <a:t>Z</a:t>
            </a:r>
            <a:endParaRPr lang="ko-KR" altLang="en-US" sz="13800" b="1" dirty="0">
              <a:latin typeface="Bahnschrift SemiBold" panose="020B0502040204020203" pitchFamily="34" charset="0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933663" y="2080017"/>
            <a:ext cx="4103782" cy="16194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b="1" dirty="0" err="1" smtClean="0">
                <a:latin typeface="Bahnschrift SemiBold" panose="020B0502040204020203" pitchFamily="34" charset="0"/>
              </a:rPr>
              <a:t>oong</a:t>
            </a:r>
            <a:endParaRPr lang="ko-KR" altLang="en-US" sz="138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0724 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3776 -0.000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3"/>
          <a:stretch/>
        </p:blipFill>
        <p:spPr>
          <a:xfrm rot="5400000">
            <a:off x="3893695" y="1332563"/>
            <a:ext cx="4416212" cy="40472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3"/>
          <a:stretch/>
        </p:blipFill>
        <p:spPr>
          <a:xfrm rot="5400000">
            <a:off x="3893693" y="1332563"/>
            <a:ext cx="4416215" cy="40472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3"/>
          <a:stretch/>
        </p:blipFill>
        <p:spPr>
          <a:xfrm rot="5400000">
            <a:off x="3893694" y="1332565"/>
            <a:ext cx="4416211" cy="40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3319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33229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0" y="975360"/>
            <a:ext cx="4379754" cy="5003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258" y="554057"/>
            <a:ext cx="5603989" cy="5846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21" y="726766"/>
            <a:ext cx="5657051" cy="53383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59280" y="4998720"/>
            <a:ext cx="4042084" cy="19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1" y="2592668"/>
            <a:ext cx="12096509" cy="7639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469985" y="567159"/>
            <a:ext cx="9383750" cy="562529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E5E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3153656680"/>
              </p:ext>
            </p:extLst>
          </p:nvPr>
        </p:nvGraphicFramePr>
        <p:xfrm>
          <a:off x="804766" y="1391237"/>
          <a:ext cx="7039070" cy="442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13996" y="713942"/>
            <a:ext cx="6242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전자기기 구매 시 겪었던 </a:t>
            </a:r>
            <a:r>
              <a:rPr lang="ko-KR" altLang="en-US" sz="32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불편점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19920" y="2278835"/>
            <a:ext cx="238125" cy="238125"/>
          </a:xfrm>
          <a:prstGeom prst="rect">
            <a:avLst/>
          </a:prstGeom>
          <a:solidFill>
            <a:srgbClr val="3358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24681" y="3785581"/>
            <a:ext cx="238125" cy="238125"/>
          </a:xfrm>
          <a:prstGeom prst="rect">
            <a:avLst/>
          </a:prstGeom>
          <a:solidFill>
            <a:srgbClr val="799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008015" y="4541335"/>
            <a:ext cx="238125" cy="238125"/>
          </a:xfrm>
          <a:prstGeom prst="rect">
            <a:avLst/>
          </a:prstGeom>
          <a:solidFill>
            <a:srgbClr val="B3BE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19921" y="3029827"/>
            <a:ext cx="238125" cy="238125"/>
          </a:xfrm>
          <a:prstGeom prst="rect">
            <a:avLst/>
          </a:prstGeom>
          <a:solidFill>
            <a:srgbClr val="3F6A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91385" y="2925426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어려운 용어</a:t>
            </a:r>
            <a:r>
              <a:rPr lang="en-US" altLang="ko-KR" sz="2400" dirty="0" smtClean="0"/>
              <a:t>(20.6%)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046" y="3668879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우선순위 선정</a:t>
            </a:r>
            <a:r>
              <a:rPr lang="en-US" altLang="ko-KR" sz="2400" dirty="0" smtClean="0"/>
              <a:t>(11.8%)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96146" y="4483720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기타</a:t>
            </a:r>
            <a:r>
              <a:rPr lang="en-US" altLang="ko-KR" sz="2400" dirty="0" smtClean="0"/>
              <a:t>(15.6%)</a:t>
            </a:r>
            <a:endParaRPr lang="ko-KR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291385" y="2167064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너무 많은 정보</a:t>
            </a:r>
            <a:r>
              <a:rPr lang="en-US" altLang="ko-KR" sz="2400" dirty="0" smtClean="0"/>
              <a:t>(52%)</a:t>
            </a:r>
          </a:p>
        </p:txBody>
      </p:sp>
    </p:spTree>
    <p:extLst>
      <p:ext uri="{BB962C8B-B14F-4D97-AF65-F5344CB8AC3E}">
        <p14:creationId xmlns:p14="http://schemas.microsoft.com/office/powerpoint/2010/main" val="173263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157468" y="567159"/>
            <a:ext cx="9965803" cy="562529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E5E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628038117"/>
              </p:ext>
            </p:extLst>
          </p:nvPr>
        </p:nvGraphicFramePr>
        <p:xfrm>
          <a:off x="355669" y="1457912"/>
          <a:ext cx="7039070" cy="442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36204" y="769827"/>
            <a:ext cx="6242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구매사이트에서 겪었던 </a:t>
            </a:r>
            <a:r>
              <a:rPr lang="ko-KR" altLang="en-US" sz="32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불편점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8225" y="2265306"/>
            <a:ext cx="238125" cy="238125"/>
          </a:xfrm>
          <a:prstGeom prst="rect">
            <a:avLst/>
          </a:prstGeom>
          <a:solidFill>
            <a:srgbClr val="3358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82986" y="3772052"/>
            <a:ext cx="238125" cy="238125"/>
          </a:xfrm>
          <a:prstGeom prst="rect">
            <a:avLst/>
          </a:prstGeom>
          <a:solidFill>
            <a:srgbClr val="799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66320" y="4527806"/>
            <a:ext cx="238125" cy="238125"/>
          </a:xfrm>
          <a:prstGeom prst="rect">
            <a:avLst/>
          </a:prstGeom>
          <a:solidFill>
            <a:srgbClr val="B3BE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78226" y="3016298"/>
            <a:ext cx="238125" cy="238125"/>
          </a:xfrm>
          <a:prstGeom prst="rect">
            <a:avLst/>
          </a:prstGeom>
          <a:solidFill>
            <a:srgbClr val="3F6A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749690" y="2911897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많은 옵션</a:t>
            </a:r>
            <a:r>
              <a:rPr lang="en-US" altLang="ko-KR" sz="2400" dirty="0" smtClean="0"/>
              <a:t>(27.5%)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16351" y="3655350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호환성 고려</a:t>
            </a:r>
            <a:r>
              <a:rPr lang="en-US" altLang="ko-KR" sz="2400" dirty="0" smtClean="0"/>
              <a:t>(9.8%)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54451" y="4470191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기타</a:t>
            </a:r>
            <a:r>
              <a:rPr lang="en-US" altLang="ko-KR" sz="2400" dirty="0" smtClean="0"/>
              <a:t>(8.8%)</a:t>
            </a:r>
            <a:endParaRPr lang="ko-KR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749689" y="2153535"/>
            <a:ext cx="490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나에게 적합한 기기 찾기</a:t>
            </a:r>
            <a:r>
              <a:rPr lang="en-US" altLang="ko-KR" sz="2400" dirty="0" smtClean="0"/>
              <a:t>(53.9%)</a:t>
            </a:r>
          </a:p>
        </p:txBody>
      </p:sp>
    </p:spTree>
    <p:extLst>
      <p:ext uri="{BB962C8B-B14F-4D97-AF65-F5344CB8AC3E}">
        <p14:creationId xmlns:p14="http://schemas.microsoft.com/office/powerpoint/2010/main" val="372379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469985" y="567159"/>
            <a:ext cx="9383750" cy="562529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E5E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496980625"/>
              </p:ext>
            </p:extLst>
          </p:nvPr>
        </p:nvGraphicFramePr>
        <p:xfrm>
          <a:off x="804766" y="1391237"/>
          <a:ext cx="7039070" cy="442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62179" y="779159"/>
            <a:ext cx="7546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데스크 </a:t>
            </a:r>
            <a:r>
              <a:rPr lang="ko-KR" altLang="en-US" sz="32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셋업</a:t>
            </a:r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추천 서비스가 있다면 사용 의향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19920" y="2677393"/>
            <a:ext cx="238125" cy="238125"/>
          </a:xfrm>
          <a:prstGeom prst="rect">
            <a:avLst/>
          </a:prstGeom>
          <a:solidFill>
            <a:srgbClr val="3358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24681" y="4184139"/>
            <a:ext cx="238125" cy="238125"/>
          </a:xfrm>
          <a:prstGeom prst="rect">
            <a:avLst/>
          </a:prstGeom>
          <a:solidFill>
            <a:srgbClr val="799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19921" y="3428385"/>
            <a:ext cx="238125" cy="238125"/>
          </a:xfrm>
          <a:prstGeom prst="rect">
            <a:avLst/>
          </a:prstGeom>
          <a:solidFill>
            <a:srgbClr val="3F6A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91385" y="3323984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모르겠다</a:t>
            </a:r>
            <a:r>
              <a:rPr lang="en-US" altLang="ko-KR" sz="2400" dirty="0" smtClean="0"/>
              <a:t>(17.6%)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8046" y="4067437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아니오</a:t>
            </a:r>
            <a:r>
              <a:rPr lang="en-US" altLang="ko-KR" sz="2400" dirty="0" smtClean="0"/>
              <a:t>(4.9%)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91385" y="2565622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네</a:t>
            </a:r>
            <a:r>
              <a:rPr lang="en-US" altLang="ko-KR" sz="2400" dirty="0" smtClean="0"/>
              <a:t>(77.5%)</a:t>
            </a:r>
          </a:p>
        </p:txBody>
      </p:sp>
    </p:spTree>
    <p:extLst>
      <p:ext uri="{BB962C8B-B14F-4D97-AF65-F5344CB8AC3E}">
        <p14:creationId xmlns:p14="http://schemas.microsoft.com/office/powerpoint/2010/main" val="22324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소개</a:t>
            </a:r>
            <a:endParaRPr lang="en-US" altLang="ko-KR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서비스 개요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2. </a:t>
            </a: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개발 계획</a:t>
            </a:r>
            <a:endParaRPr lang="en-US" altLang="ko-KR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1.  </a:t>
            </a:r>
            <a:r>
              <a:rPr lang="ko-KR" altLang="en-US" dirty="0" smtClean="0"/>
              <a:t>기술 스택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2. </a:t>
            </a:r>
            <a:r>
              <a:rPr lang="ko-KR" altLang="en-US" dirty="0" smtClean="0"/>
              <a:t>현재까지 한 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3.  </a:t>
            </a:r>
            <a:r>
              <a:rPr lang="ko-KR" altLang="en-US" dirty="0" smtClean="0"/>
              <a:t>개발 일정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4.  </a:t>
            </a:r>
            <a:r>
              <a:rPr lang="ko-KR" altLang="en-US" dirty="0" smtClean="0"/>
              <a:t>팀 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51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32658"/>
          <a:stretch/>
        </p:blipFill>
        <p:spPr>
          <a:xfrm>
            <a:off x="2039816" y="1679246"/>
            <a:ext cx="8050516" cy="22948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679246"/>
            <a:ext cx="8050516" cy="34078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7453" y="2259622"/>
            <a:ext cx="59260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err="1">
                <a:latin typeface="Bahnschrift SemiBold" panose="020B0502040204020203" pitchFamily="34" charset="0"/>
              </a:rPr>
              <a:t>Z</a:t>
            </a:r>
            <a:r>
              <a:rPr lang="en-US" altLang="ko-KR" sz="10000" dirty="0" err="1" smtClean="0">
                <a:latin typeface="Bahnschrift SemiBold" panose="020B0502040204020203" pitchFamily="34" charset="0"/>
              </a:rPr>
              <a:t>ipZoong</a:t>
            </a:r>
            <a:endParaRPr lang="ko-KR" altLang="en-US" sz="10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246</Words>
  <Application>Microsoft Office PowerPoint</Application>
  <PresentationFormat>와이드스크린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Bahnschrift SemiBold</vt:lpstr>
      <vt:lpstr>Pretendard</vt:lpstr>
      <vt:lpstr>맑은 고딕</vt:lpstr>
      <vt:lpstr>Pretendard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1-2. 추천</vt:lpstr>
      <vt:lpstr>1-2. 추가 서비스</vt:lpstr>
      <vt:lpstr>2-1. 사용 기술 스택</vt:lpstr>
      <vt:lpstr>2-2. 기능명세서</vt:lpstr>
      <vt:lpstr>2-2. ERD</vt:lpstr>
      <vt:lpstr>2-3. 개발 계획 </vt:lpstr>
      <vt:lpstr>2-3. 서비스 아키텍처</vt:lpstr>
      <vt:lpstr>2-4. 팀원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49</cp:revision>
  <dcterms:created xsi:type="dcterms:W3CDTF">2024-03-14T00:07:12Z</dcterms:created>
  <dcterms:modified xsi:type="dcterms:W3CDTF">2024-03-14T08:53:28Z</dcterms:modified>
</cp:coreProperties>
</file>